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6" r:id="rId2"/>
    <p:sldId id="256" r:id="rId3"/>
    <p:sldId id="259" r:id="rId4"/>
    <p:sldId id="258" r:id="rId5"/>
    <p:sldId id="267" r:id="rId6"/>
    <p:sldId id="260" r:id="rId7"/>
    <p:sldId id="261" r:id="rId8"/>
    <p:sldId id="262" r:id="rId9"/>
    <p:sldId id="265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Heebo Light" panose="020B0604020202020204" charset="0"/>
      <p:regular r:id="rId16"/>
    </p:embeddedFont>
    <p:embeddedFont>
      <p:font typeface="Montserrat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Neue Machina" panose="020B0604020202020204" charset="0"/>
      <p:regular r:id="rId19"/>
    </p:embeddedFont>
    <p:embeddedFont>
      <p:font typeface="Agrandir" panose="020B0604020202020204" charset="0"/>
      <p:regular r:id="rId20"/>
    </p:embeddedFont>
    <p:embeddedFont>
      <p:font typeface="Neue Machina Light" panose="020B0604020202020204" charset="0"/>
      <p:regular r:id="rId21"/>
    </p:embeddedFont>
    <p:embeddedFont>
      <p:font typeface="IBM Plex Sans Condense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3636" autoAdjust="0"/>
  </p:normalViewPr>
  <p:slideViewPr>
    <p:cSldViewPr>
      <p:cViewPr varScale="1">
        <p:scale>
          <a:sx n="43" d="100"/>
          <a:sy n="43" d="100"/>
        </p:scale>
        <p:origin x="102" y="6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73C8B8-93A2-4C78-8F71-587EE1E60107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79D2A-712E-45F6-AA9F-19991EEA88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0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479D2A-712E-45F6-AA9F-19991EEA88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13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15" Type="http://schemas.openxmlformats.org/officeDocument/2006/relationships/image" Target="../media/image10.pn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4.svg"/><Relationship Id="rId10" Type="http://schemas.openxmlformats.org/officeDocument/2006/relationships/image" Target="../media/image26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0257">
            <a:off x="709761" y="3139430"/>
            <a:ext cx="9907898" cy="9907898"/>
          </a:xfrm>
          <a:custGeom>
            <a:avLst/>
            <a:gdLst/>
            <a:ahLst/>
            <a:cxnLst/>
            <a:rect l="l" t="t" r="r" b="b"/>
            <a:pathLst>
              <a:path w="9907898" h="9907898">
                <a:moveTo>
                  <a:pt x="0" y="0"/>
                </a:moveTo>
                <a:lnTo>
                  <a:pt x="9907898" y="0"/>
                </a:lnTo>
                <a:lnTo>
                  <a:pt x="9907898" y="9907898"/>
                </a:lnTo>
                <a:lnTo>
                  <a:pt x="0" y="9907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040257">
            <a:off x="481374" y="-319343"/>
            <a:ext cx="13508693" cy="13508693"/>
          </a:xfrm>
          <a:custGeom>
            <a:avLst/>
            <a:gdLst/>
            <a:ahLst/>
            <a:cxnLst/>
            <a:rect l="l" t="t" r="r" b="b"/>
            <a:pathLst>
              <a:path w="13508693" h="13508693">
                <a:moveTo>
                  <a:pt x="0" y="0"/>
                </a:moveTo>
                <a:lnTo>
                  <a:pt x="13508693" y="0"/>
                </a:lnTo>
                <a:lnTo>
                  <a:pt x="13508693" y="13508693"/>
                </a:lnTo>
                <a:lnTo>
                  <a:pt x="0" y="1350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6779" t="-391" b="-6387"/>
            </a:stretch>
          </a:blipFill>
        </p:spPr>
      </p:sp>
      <p:sp>
        <p:nvSpPr>
          <p:cNvPr id="4" name="Freeform 4"/>
          <p:cNvSpPr/>
          <p:nvPr/>
        </p:nvSpPr>
        <p:spPr>
          <a:xfrm rot="4040257">
            <a:off x="1791337" y="-3726017"/>
            <a:ext cx="12373588" cy="12373588"/>
          </a:xfrm>
          <a:custGeom>
            <a:avLst/>
            <a:gdLst/>
            <a:ahLst/>
            <a:cxnLst/>
            <a:rect l="l" t="t" r="r" b="b"/>
            <a:pathLst>
              <a:path w="12373588" h="12373588">
                <a:moveTo>
                  <a:pt x="0" y="0"/>
                </a:moveTo>
                <a:lnTo>
                  <a:pt x="12373588" y="0"/>
                </a:lnTo>
                <a:lnTo>
                  <a:pt x="12373588" y="12373588"/>
                </a:lnTo>
                <a:lnTo>
                  <a:pt x="0" y="12373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8"/>
          <p:cNvSpPr txBox="1"/>
          <p:nvPr/>
        </p:nvSpPr>
        <p:spPr>
          <a:xfrm>
            <a:off x="2696729" y="3588070"/>
            <a:ext cx="7607165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Submitted By</a:t>
            </a:r>
          </a:p>
          <a:p>
            <a:endParaRPr lang="en-US" sz="3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Shammi Akter Nowrin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ID: 251311015</a:t>
            </a:r>
          </a:p>
          <a:p>
            <a:endParaRPr lang="en-US" sz="1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Semester: 2</a:t>
            </a:r>
            <a:r>
              <a:rPr lang="en-US" sz="4400" baseline="300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nd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,</a:t>
            </a: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Section: 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A</a:t>
            </a:r>
            <a:endParaRPr lang="en-US" sz="4400" dirty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endParaRPr lang="en-US" sz="3600" dirty="0">
              <a:solidFill>
                <a:schemeClr val="bg1">
                  <a:lumMod val="85000"/>
                </a:schemeClr>
              </a:solidFill>
              <a:latin typeface="Agrandir" panose="020B0604020202020204" charset="0"/>
              <a:cs typeface="Times New Roman" panose="02020603050405020304" pitchFamily="18" charset="0"/>
            </a:endParaRPr>
          </a:p>
          <a:p>
            <a:endParaRPr lang="en-US" sz="4000" dirty="0">
              <a:solidFill>
                <a:schemeClr val="bg1">
                  <a:lumMod val="85000"/>
                </a:schemeClr>
              </a:solidFill>
              <a:latin typeface="Agrandir" panose="020B0604020202020204" charset="0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2989734" y="491187"/>
            <a:ext cx="12177370" cy="2333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6"/>
              </a:lnSpc>
            </a:pPr>
            <a:r>
              <a:rPr lang="en-US" sz="8000" b="1" dirty="0" smtClean="0">
                <a:solidFill>
                  <a:schemeClr val="bg1">
                    <a:lumMod val="85000"/>
                  </a:schemeClr>
                </a:solidFill>
                <a:latin typeface="Neue Machina" panose="020B0604020202020204" charset="0"/>
                <a:ea typeface="Montserrat Bold"/>
                <a:cs typeface="Times New Roman" panose="02020603050405020304" pitchFamily="18" charset="0"/>
                <a:sym typeface="Montserrat Bold"/>
              </a:rPr>
              <a:t>Discrete Mathematics</a:t>
            </a:r>
          </a:p>
          <a:p>
            <a:pPr algn="ctr">
              <a:lnSpc>
                <a:spcPts val="9106"/>
              </a:lnSpc>
            </a:pPr>
            <a:r>
              <a:rPr lang="en-US" sz="8000" b="1" dirty="0" smtClean="0">
                <a:solidFill>
                  <a:schemeClr val="bg1">
                    <a:lumMod val="85000"/>
                  </a:schemeClr>
                </a:solidFill>
                <a:latin typeface="Neue Machina" panose="020B0604020202020204" charset="0"/>
                <a:ea typeface="Montserrat Bold"/>
                <a:cs typeface="Times New Roman" panose="02020603050405020304" pitchFamily="18" charset="0"/>
                <a:sym typeface="Montserrat Bold"/>
              </a:rPr>
              <a:t>Presentation </a:t>
            </a:r>
            <a:endParaRPr lang="en-US" sz="8000" b="1" dirty="0">
              <a:solidFill>
                <a:schemeClr val="bg1">
                  <a:lumMod val="85000"/>
                </a:schemeClr>
              </a:solidFill>
              <a:latin typeface="Neue Machina" panose="020B0604020202020204" charset="0"/>
              <a:ea typeface="Montserrat Bold"/>
              <a:cs typeface="Times New Roman" panose="02020603050405020304" pitchFamily="18" charset="0"/>
              <a:sym typeface="Montserrat Bol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744200" y="3684568"/>
            <a:ext cx="77724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Submitted To</a:t>
            </a:r>
          </a:p>
          <a:p>
            <a:endParaRPr lang="en-US" sz="3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Sanjoy Kumar </a:t>
            </a:r>
            <a:r>
              <a:rPr lang="en-US" sz="4400" dirty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C</a:t>
            </a:r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hakravarty</a:t>
            </a:r>
          </a:p>
          <a:p>
            <a:endParaRPr lang="en-US" sz="1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Associate Professor,</a:t>
            </a:r>
          </a:p>
          <a:p>
            <a:endParaRPr lang="en-US" sz="1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Dept of CSE,</a:t>
            </a:r>
          </a:p>
          <a:p>
            <a:endParaRPr lang="en-US" sz="1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r>
              <a:rPr lang="en-US" sz="4400" dirty="0" smtClean="0">
                <a:solidFill>
                  <a:schemeClr val="bg1">
                    <a:lumMod val="85000"/>
                  </a:schemeClr>
                </a:solidFill>
                <a:latin typeface="IBM Plex Sans Condensed" panose="020B0604020202020204" charset="0"/>
                <a:cs typeface="Times New Roman" panose="02020603050405020304" pitchFamily="18" charset="0"/>
              </a:rPr>
              <a:t>Rajshahi University</a:t>
            </a:r>
          </a:p>
          <a:p>
            <a:endParaRPr lang="en-US" sz="3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  <a:p>
            <a:endParaRPr lang="en-US" sz="1600" dirty="0" smtClean="0">
              <a:solidFill>
                <a:schemeClr val="bg1">
                  <a:lumMod val="85000"/>
                </a:schemeClr>
              </a:solidFill>
              <a:latin typeface="IBM Plex Sans Condensed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7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0257">
            <a:off x="709761" y="3139430"/>
            <a:ext cx="9907898" cy="9907898"/>
          </a:xfrm>
          <a:custGeom>
            <a:avLst/>
            <a:gdLst/>
            <a:ahLst/>
            <a:cxnLst/>
            <a:rect l="l" t="t" r="r" b="b"/>
            <a:pathLst>
              <a:path w="9907898" h="9907898">
                <a:moveTo>
                  <a:pt x="0" y="0"/>
                </a:moveTo>
                <a:lnTo>
                  <a:pt x="9907898" y="0"/>
                </a:lnTo>
                <a:lnTo>
                  <a:pt x="9907898" y="9907898"/>
                </a:lnTo>
                <a:lnTo>
                  <a:pt x="0" y="99078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040257">
            <a:off x="528753" y="-414121"/>
            <a:ext cx="13508693" cy="13508693"/>
          </a:xfrm>
          <a:custGeom>
            <a:avLst/>
            <a:gdLst/>
            <a:ahLst/>
            <a:cxnLst/>
            <a:rect l="l" t="t" r="r" b="b"/>
            <a:pathLst>
              <a:path w="13508693" h="13508693">
                <a:moveTo>
                  <a:pt x="0" y="0"/>
                </a:moveTo>
                <a:lnTo>
                  <a:pt x="13508693" y="0"/>
                </a:lnTo>
                <a:lnTo>
                  <a:pt x="13508693" y="13508693"/>
                </a:lnTo>
                <a:lnTo>
                  <a:pt x="0" y="135086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 l="-6779" t="-391" b="-6387"/>
            </a:stretch>
          </a:blipFill>
        </p:spPr>
      </p:sp>
      <p:sp>
        <p:nvSpPr>
          <p:cNvPr id="4" name="Freeform 4"/>
          <p:cNvSpPr/>
          <p:nvPr/>
        </p:nvSpPr>
        <p:spPr>
          <a:xfrm rot="4040257">
            <a:off x="3825953" y="-3466002"/>
            <a:ext cx="12373588" cy="12373588"/>
          </a:xfrm>
          <a:custGeom>
            <a:avLst/>
            <a:gdLst/>
            <a:ahLst/>
            <a:cxnLst/>
            <a:rect l="l" t="t" r="r" b="b"/>
            <a:pathLst>
              <a:path w="12373588" h="12373588">
                <a:moveTo>
                  <a:pt x="0" y="0"/>
                </a:moveTo>
                <a:lnTo>
                  <a:pt x="12373588" y="0"/>
                </a:lnTo>
                <a:lnTo>
                  <a:pt x="12373588" y="12373588"/>
                </a:lnTo>
                <a:lnTo>
                  <a:pt x="0" y="123735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6268" y="0"/>
            <a:ext cx="6858000" cy="10287000"/>
          </a:xfrm>
          <a:prstGeom prst="rect">
            <a:avLst/>
          </a:prstGeom>
        </p:spPr>
      </p:pic>
      <p:sp>
        <p:nvSpPr>
          <p:cNvPr id="15" name="Text 0"/>
          <p:cNvSpPr/>
          <p:nvPr/>
        </p:nvSpPr>
        <p:spPr>
          <a:xfrm>
            <a:off x="7493902" y="2537681"/>
            <a:ext cx="9340576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solidFill>
                  <a:srgbClr val="F2F0F4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Converting English Sentences to Logical Expressions and Vice Versa</a:t>
            </a:r>
            <a:endParaRPr lang="en-US" sz="6000" dirty="0">
              <a:latin typeface="IBM Plex Sans Condensed" panose="020B0604020202020204" charset="0"/>
            </a:endParaRPr>
          </a:p>
        </p:txBody>
      </p:sp>
      <p:sp>
        <p:nvSpPr>
          <p:cNvPr id="16" name="Text 1"/>
          <p:cNvSpPr/>
          <p:nvPr/>
        </p:nvSpPr>
        <p:spPr>
          <a:xfrm>
            <a:off x="7519922" y="5354716"/>
            <a:ext cx="9340576" cy="453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6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Using Predicates and Quantifiers</a:t>
            </a:r>
            <a:endParaRPr lang="en-US" sz="3600" dirty="0">
              <a:latin typeface="IBM Plex Sans Condensed" panose="020B0604020202020204" charset="0"/>
            </a:endParaRPr>
          </a:p>
        </p:txBody>
      </p:sp>
      <p:sp>
        <p:nvSpPr>
          <p:cNvPr id="21" name="Text 0"/>
          <p:cNvSpPr/>
          <p:nvPr/>
        </p:nvSpPr>
        <p:spPr>
          <a:xfrm>
            <a:off x="8233882" y="876461"/>
            <a:ext cx="9340576" cy="354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 smtClean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TOPIC</a:t>
            </a:r>
            <a:endParaRPr lang="en-US" sz="6000" dirty="0">
              <a:latin typeface="Neue Machina" panose="020B0604020202020204" charset="0"/>
            </a:endParaRPr>
          </a:p>
        </p:txBody>
      </p:sp>
      <p:sp>
        <p:nvSpPr>
          <p:cNvPr id="22" name="Freeform 10"/>
          <p:cNvSpPr/>
          <p:nvPr/>
        </p:nvSpPr>
        <p:spPr>
          <a:xfrm>
            <a:off x="7383778" y="794422"/>
            <a:ext cx="619618" cy="638184"/>
          </a:xfrm>
          <a:custGeom>
            <a:avLst/>
            <a:gdLst/>
            <a:ahLst/>
            <a:cxnLst/>
            <a:rect l="l" t="t" r="r" b="b"/>
            <a:pathLst>
              <a:path w="619618" h="638184">
                <a:moveTo>
                  <a:pt x="0" y="0"/>
                </a:moveTo>
                <a:lnTo>
                  <a:pt x="619619" y="0"/>
                </a:lnTo>
                <a:lnTo>
                  <a:pt x="619619" y="638184"/>
                </a:lnTo>
                <a:lnTo>
                  <a:pt x="0" y="63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18876">
            <a:off x="907939" y="542799"/>
            <a:ext cx="16472122" cy="16472122"/>
          </a:xfrm>
          <a:custGeom>
            <a:avLst/>
            <a:gdLst/>
            <a:ahLst/>
            <a:cxnLst/>
            <a:rect l="l" t="t" r="r" b="b"/>
            <a:pathLst>
              <a:path w="16472122" h="16472122">
                <a:moveTo>
                  <a:pt x="0" y="0"/>
                </a:moveTo>
                <a:lnTo>
                  <a:pt x="16472122" y="0"/>
                </a:lnTo>
                <a:lnTo>
                  <a:pt x="16472122" y="16472122"/>
                </a:lnTo>
                <a:lnTo>
                  <a:pt x="0" y="1647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218876">
            <a:off x="-99426" y="1277151"/>
            <a:ext cx="20025138" cy="20025138"/>
          </a:xfrm>
          <a:custGeom>
            <a:avLst/>
            <a:gdLst/>
            <a:ahLst/>
            <a:cxnLst/>
            <a:rect l="l" t="t" r="r" b="b"/>
            <a:pathLst>
              <a:path w="20025138" h="20025138">
                <a:moveTo>
                  <a:pt x="0" y="0"/>
                </a:moveTo>
                <a:lnTo>
                  <a:pt x="20025138" y="0"/>
                </a:lnTo>
                <a:lnTo>
                  <a:pt x="20025138" y="20025139"/>
                </a:lnTo>
                <a:lnTo>
                  <a:pt x="0" y="200251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8218876">
            <a:off x="497648" y="6815637"/>
            <a:ext cx="17771659" cy="17771659"/>
          </a:xfrm>
          <a:custGeom>
            <a:avLst/>
            <a:gdLst/>
            <a:ahLst/>
            <a:cxnLst/>
            <a:rect l="l" t="t" r="r" b="b"/>
            <a:pathLst>
              <a:path w="17771659" h="17771659">
                <a:moveTo>
                  <a:pt x="0" y="0"/>
                </a:moveTo>
                <a:lnTo>
                  <a:pt x="17771659" y="0"/>
                </a:lnTo>
                <a:lnTo>
                  <a:pt x="17771659" y="17771659"/>
                </a:lnTo>
                <a:lnTo>
                  <a:pt x="0" y="1777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638401" y="-1402300"/>
            <a:ext cx="5545418" cy="1878328"/>
          </a:xfrm>
          <a:custGeom>
            <a:avLst/>
            <a:gdLst/>
            <a:ahLst/>
            <a:cxnLst/>
            <a:rect l="l" t="t" r="r" b="b"/>
            <a:pathLst>
              <a:path w="5545418" h="1878328">
                <a:moveTo>
                  <a:pt x="0" y="0"/>
                </a:moveTo>
                <a:lnTo>
                  <a:pt x="5545418" y="0"/>
                </a:lnTo>
                <a:lnTo>
                  <a:pt x="5545418" y="1878328"/>
                </a:lnTo>
                <a:lnTo>
                  <a:pt x="0" y="187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638401" y="-711830"/>
            <a:ext cx="5545418" cy="1878328"/>
          </a:xfrm>
          <a:custGeom>
            <a:avLst/>
            <a:gdLst/>
            <a:ahLst/>
            <a:cxnLst/>
            <a:rect l="l" t="t" r="r" b="b"/>
            <a:pathLst>
              <a:path w="5545418" h="1878328">
                <a:moveTo>
                  <a:pt x="0" y="0"/>
                </a:moveTo>
                <a:lnTo>
                  <a:pt x="5545418" y="0"/>
                </a:lnTo>
                <a:lnTo>
                  <a:pt x="5545418" y="1878328"/>
                </a:lnTo>
                <a:lnTo>
                  <a:pt x="0" y="187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8401" y="-24572"/>
            <a:ext cx="5545418" cy="1878328"/>
          </a:xfrm>
          <a:custGeom>
            <a:avLst/>
            <a:gdLst/>
            <a:ahLst/>
            <a:cxnLst/>
            <a:rect l="l" t="t" r="r" b="b"/>
            <a:pathLst>
              <a:path w="5545418" h="1878328">
                <a:moveTo>
                  <a:pt x="0" y="0"/>
                </a:moveTo>
                <a:lnTo>
                  <a:pt x="5545418" y="0"/>
                </a:lnTo>
                <a:lnTo>
                  <a:pt x="5545418" y="1878328"/>
                </a:lnTo>
                <a:lnTo>
                  <a:pt x="0" y="187832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8964930" y="8399999"/>
            <a:ext cx="358140" cy="1358462"/>
          </a:xfrm>
          <a:custGeom>
            <a:avLst/>
            <a:gdLst/>
            <a:ahLst/>
            <a:cxnLst/>
            <a:rect l="l" t="t" r="r" b="b"/>
            <a:pathLst>
              <a:path w="358140" h="1358462">
                <a:moveTo>
                  <a:pt x="0" y="0"/>
                </a:moveTo>
                <a:lnTo>
                  <a:pt x="358140" y="0"/>
                </a:lnTo>
                <a:lnTo>
                  <a:pt x="358140" y="1358462"/>
                </a:lnTo>
                <a:lnTo>
                  <a:pt x="0" y="135846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 0"/>
          <p:cNvSpPr/>
          <p:nvPr/>
        </p:nvSpPr>
        <p:spPr>
          <a:xfrm>
            <a:off x="1052168" y="13530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8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Introduction</a:t>
            </a:r>
            <a:endParaRPr lang="en-US" sz="4800" dirty="0">
              <a:latin typeface="Neue Machina" panose="020B0604020202020204" charset="0"/>
            </a:endParaRPr>
          </a:p>
        </p:txBody>
      </p:sp>
      <p:sp>
        <p:nvSpPr>
          <p:cNvPr id="13" name="Text 1"/>
          <p:cNvSpPr/>
          <p:nvPr/>
        </p:nvSpPr>
        <p:spPr>
          <a:xfrm>
            <a:off x="809506" y="1994371"/>
            <a:ext cx="106772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What Are Predicates and Quantifiers?</a:t>
            </a:r>
            <a:endParaRPr lang="en-US" sz="4450" dirty="0">
              <a:latin typeface="Neue Machina" panose="020B0604020202020204" charset="0"/>
            </a:endParaRPr>
          </a:p>
        </p:txBody>
      </p:sp>
      <p:sp>
        <p:nvSpPr>
          <p:cNvPr id="14" name="Shape 2"/>
          <p:cNvSpPr/>
          <p:nvPr/>
        </p:nvSpPr>
        <p:spPr>
          <a:xfrm>
            <a:off x="818859" y="3774383"/>
            <a:ext cx="5029200" cy="4389120"/>
          </a:xfrm>
          <a:prstGeom prst="roundRect">
            <a:avLst>
              <a:gd name="adj" fmla="val 4190"/>
            </a:avLst>
          </a:prstGeom>
          <a:solidFill>
            <a:srgbClr val="0D0A2C">
              <a:alpha val="95000"/>
            </a:srgbClr>
          </a:solidFill>
          <a:ln/>
        </p:spPr>
      </p:sp>
      <p:sp>
        <p:nvSpPr>
          <p:cNvPr id="15" name="Text 4"/>
          <p:cNvSpPr/>
          <p:nvPr/>
        </p:nvSpPr>
        <p:spPr>
          <a:xfrm>
            <a:off x="884158" y="3950448"/>
            <a:ext cx="5029200" cy="42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Predicates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16" name="Text 5"/>
          <p:cNvSpPr/>
          <p:nvPr/>
        </p:nvSpPr>
        <p:spPr>
          <a:xfrm>
            <a:off x="1322175" y="4862941"/>
            <a:ext cx="415316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anose="020B0604020202020204" charset="0"/>
              </a:rPr>
              <a:t>A property or relation involving variables, e.g., P(x): "x is even." Predicates are the building blocks of logical statements, assigning characteristics or relationships to subjects.</a:t>
            </a:r>
            <a:endParaRPr lang="en-US" sz="2800" dirty="0">
              <a:latin typeface="IBM Plex Sans Condensed" panose="020B0604020202020204" charset="0"/>
              <a:cs typeface="Heebo Light" panose="020B0604020202020204" charset="0"/>
            </a:endParaRPr>
          </a:p>
        </p:txBody>
      </p:sp>
      <p:sp>
        <p:nvSpPr>
          <p:cNvPr id="23" name="Shape 10"/>
          <p:cNvSpPr/>
          <p:nvPr/>
        </p:nvSpPr>
        <p:spPr>
          <a:xfrm>
            <a:off x="12576961" y="3774383"/>
            <a:ext cx="5029200" cy="4389120"/>
          </a:xfrm>
          <a:prstGeom prst="roundRect">
            <a:avLst>
              <a:gd name="adj" fmla="val 4190"/>
            </a:avLst>
          </a:prstGeom>
          <a:solidFill>
            <a:srgbClr val="0D0A2C">
              <a:alpha val="95000"/>
            </a:srgbClr>
          </a:solidFill>
          <a:ln/>
        </p:spPr>
      </p:sp>
      <p:sp>
        <p:nvSpPr>
          <p:cNvPr id="24" name="Text 12"/>
          <p:cNvSpPr/>
          <p:nvPr/>
        </p:nvSpPr>
        <p:spPr>
          <a:xfrm>
            <a:off x="12945545" y="4035487"/>
            <a:ext cx="35118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Existential Quantifier (∃)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5" name="Text 13"/>
          <p:cNvSpPr/>
          <p:nvPr/>
        </p:nvSpPr>
        <p:spPr>
          <a:xfrm>
            <a:off x="12960909" y="4862941"/>
            <a:ext cx="433649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"There exists x"—asserts the property holds for at least one element within the domain. This indicates that a statement is true for at least one specific member of a set, not necessarily all.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6" name="Freeform 4"/>
          <p:cNvSpPr/>
          <p:nvPr/>
        </p:nvSpPr>
        <p:spPr>
          <a:xfrm rot="-8218876">
            <a:off x="2778285" y="7664768"/>
            <a:ext cx="17771659" cy="17771659"/>
          </a:xfrm>
          <a:custGeom>
            <a:avLst/>
            <a:gdLst/>
            <a:ahLst/>
            <a:cxnLst/>
            <a:rect l="l" t="t" r="r" b="b"/>
            <a:pathLst>
              <a:path w="17771659" h="17771659">
                <a:moveTo>
                  <a:pt x="0" y="0"/>
                </a:moveTo>
                <a:lnTo>
                  <a:pt x="17771659" y="0"/>
                </a:lnTo>
                <a:lnTo>
                  <a:pt x="17771659" y="17771659"/>
                </a:lnTo>
                <a:lnTo>
                  <a:pt x="0" y="17771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Shape 6"/>
          <p:cNvSpPr/>
          <p:nvPr/>
        </p:nvSpPr>
        <p:spPr>
          <a:xfrm>
            <a:off x="6868877" y="3774383"/>
            <a:ext cx="5029200" cy="4389120"/>
          </a:xfrm>
          <a:prstGeom prst="roundRect">
            <a:avLst>
              <a:gd name="adj" fmla="val 5879"/>
            </a:avLst>
          </a:prstGeom>
          <a:solidFill>
            <a:srgbClr val="0D0A2C">
              <a:alpha val="95000"/>
            </a:srgbClr>
          </a:solidFill>
          <a:ln/>
        </p:spPr>
      </p:sp>
      <p:sp>
        <p:nvSpPr>
          <p:cNvPr id="28" name="Text 8"/>
          <p:cNvSpPr/>
          <p:nvPr/>
        </p:nvSpPr>
        <p:spPr>
          <a:xfrm>
            <a:off x="7303774" y="4035487"/>
            <a:ext cx="3361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Universal Quantifier (∀)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7542592" y="4858304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"For all x"—asserts a property holds for every element in the defined domain. It signifies that a statement is true without exception for every member of a set.</a:t>
            </a:r>
            <a:endParaRPr lang="en-US" sz="2800" dirty="0">
              <a:latin typeface="IBM Plex Sans Condensed" panose="020B0604020202020204" charset="0"/>
            </a:endParaRPr>
          </a:p>
        </p:txBody>
      </p:sp>
      <p:pic>
        <p:nvPicPr>
          <p:cNvPr id="30" name="Image 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1509" y="3617004"/>
            <a:ext cx="5029200" cy="195868"/>
          </a:xfrm>
          <a:prstGeom prst="rect">
            <a:avLst/>
          </a:prstGeom>
        </p:spPr>
      </p:pic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68877" y="3636751"/>
            <a:ext cx="5029200" cy="195868"/>
          </a:xfrm>
          <a:prstGeom prst="rect">
            <a:avLst/>
          </a:prstGeom>
        </p:spPr>
      </p:pic>
      <p:pic>
        <p:nvPicPr>
          <p:cNvPr id="32" name="Image 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6961" y="3636751"/>
            <a:ext cx="5029200" cy="1958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45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4" grpId="0" animBg="1"/>
      <p:bldP spid="25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604" y="-2177590"/>
            <a:ext cx="14344286" cy="14344286"/>
          </a:xfrm>
          <a:custGeom>
            <a:avLst/>
            <a:gdLst/>
            <a:ahLst/>
            <a:cxnLst/>
            <a:rect l="l" t="t" r="r" b="b"/>
            <a:pathLst>
              <a:path w="14344286" h="14344286">
                <a:moveTo>
                  <a:pt x="0" y="0"/>
                </a:moveTo>
                <a:lnTo>
                  <a:pt x="14344286" y="0"/>
                </a:lnTo>
                <a:lnTo>
                  <a:pt x="14344286" y="14344286"/>
                </a:lnTo>
                <a:lnTo>
                  <a:pt x="0" y="1434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25081" y="-28888"/>
            <a:ext cx="10928219" cy="10928219"/>
          </a:xfrm>
          <a:custGeom>
            <a:avLst/>
            <a:gdLst/>
            <a:ahLst/>
            <a:cxnLst/>
            <a:rect l="l" t="t" r="r" b="b"/>
            <a:pathLst>
              <a:path w="10928219" h="10928219">
                <a:moveTo>
                  <a:pt x="0" y="0"/>
                </a:moveTo>
                <a:lnTo>
                  <a:pt x="10928219" y="0"/>
                </a:lnTo>
                <a:lnTo>
                  <a:pt x="10928219" y="10928218"/>
                </a:lnTo>
                <a:lnTo>
                  <a:pt x="0" y="1092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6" name="Text 0"/>
          <p:cNvSpPr/>
          <p:nvPr/>
        </p:nvSpPr>
        <p:spPr>
          <a:xfrm>
            <a:off x="793790" y="919021"/>
            <a:ext cx="4516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Understanding Universal Truths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793790" y="1559481"/>
            <a:ext cx="9947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Example 1: Universal Quantification</a:t>
            </a:r>
            <a:endParaRPr lang="en-US" sz="4450" dirty="0">
              <a:latin typeface="IBM Plex Sans Condensed" panose="020B060402020202020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1084035" y="2825825"/>
            <a:ext cx="63600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4000" dirty="0" smtClean="0">
                <a:solidFill>
                  <a:srgbClr val="F2F0F4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"All students are intelligent."</a:t>
            </a:r>
            <a:endParaRPr lang="en-US" sz="4000" dirty="0">
              <a:latin typeface="IBM Plex Sans Condensed" panose="020B0604020202020204" charset="0"/>
            </a:endParaRPr>
          </a:p>
        </p:txBody>
      </p:sp>
      <p:sp>
        <p:nvSpPr>
          <p:cNvPr id="19" name="Text 4"/>
          <p:cNvSpPr/>
          <p:nvPr/>
        </p:nvSpPr>
        <p:spPr>
          <a:xfrm>
            <a:off x="613491" y="4110871"/>
            <a:ext cx="941088" cy="547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0" name="Text 5"/>
          <p:cNvSpPr/>
          <p:nvPr/>
        </p:nvSpPr>
        <p:spPr>
          <a:xfrm>
            <a:off x="613912" y="46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Define Predicates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1" name="Text 6"/>
          <p:cNvSpPr/>
          <p:nvPr/>
        </p:nvSpPr>
        <p:spPr>
          <a:xfrm>
            <a:off x="616844" y="541579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S(x): "x is a student"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2" name="Text 7"/>
          <p:cNvSpPr/>
          <p:nvPr/>
        </p:nvSpPr>
        <p:spPr>
          <a:xfrm>
            <a:off x="616844" y="603965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I(x): "x is intelligent"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3" name="Text 8"/>
          <p:cNvSpPr/>
          <p:nvPr/>
        </p:nvSpPr>
        <p:spPr>
          <a:xfrm>
            <a:off x="5508767" y="4110871"/>
            <a:ext cx="2277070" cy="1626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0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2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4" name="Text 9"/>
          <p:cNvSpPr/>
          <p:nvPr/>
        </p:nvSpPr>
        <p:spPr>
          <a:xfrm>
            <a:off x="5508767" y="4614947"/>
            <a:ext cx="4174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Formulate Logical Expression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5" name="Text 10"/>
          <p:cNvSpPr/>
          <p:nvPr/>
        </p:nvSpPr>
        <p:spPr>
          <a:xfrm>
            <a:off x="5550791" y="54960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∀x (S(x) → I(x))</a:t>
            </a:r>
            <a:endParaRPr lang="en-US" sz="2800" dirty="0"/>
          </a:p>
        </p:txBody>
      </p:sp>
      <p:sp>
        <p:nvSpPr>
          <p:cNvPr id="26" name="Text 11"/>
          <p:cNvSpPr/>
          <p:nvPr/>
        </p:nvSpPr>
        <p:spPr>
          <a:xfrm>
            <a:off x="11958735" y="4110871"/>
            <a:ext cx="844066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0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3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7" name="Text 12"/>
          <p:cNvSpPr/>
          <p:nvPr/>
        </p:nvSpPr>
        <p:spPr>
          <a:xfrm>
            <a:off x="11958735" y="4658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Interpret Meaning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8" name="Text 13"/>
          <p:cNvSpPr/>
          <p:nvPr/>
        </p:nvSpPr>
        <p:spPr>
          <a:xfrm>
            <a:off x="11958735" y="5577364"/>
            <a:ext cx="473111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For every x, if x is a student, then x is intelligent.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9" name="Text 14"/>
          <p:cNvSpPr/>
          <p:nvPr/>
        </p:nvSpPr>
        <p:spPr>
          <a:xfrm>
            <a:off x="11969251" y="6617434"/>
            <a:ext cx="47206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This statement asserts that the property of being intelligent is universally true for all individuals who are students.</a:t>
            </a:r>
            <a:endParaRPr lang="en-US" sz="2800" dirty="0">
              <a:latin typeface="IBM Plex Sans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604" y="-2177590"/>
            <a:ext cx="14344286" cy="14344286"/>
          </a:xfrm>
          <a:custGeom>
            <a:avLst/>
            <a:gdLst/>
            <a:ahLst/>
            <a:cxnLst/>
            <a:rect l="l" t="t" r="r" b="b"/>
            <a:pathLst>
              <a:path w="14344286" h="14344286">
                <a:moveTo>
                  <a:pt x="0" y="0"/>
                </a:moveTo>
                <a:lnTo>
                  <a:pt x="14344286" y="0"/>
                </a:lnTo>
                <a:lnTo>
                  <a:pt x="14344286" y="14344286"/>
                </a:lnTo>
                <a:lnTo>
                  <a:pt x="0" y="143442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25081" y="-28888"/>
            <a:ext cx="10928219" cy="10928219"/>
          </a:xfrm>
          <a:custGeom>
            <a:avLst/>
            <a:gdLst/>
            <a:ahLst/>
            <a:cxnLst/>
            <a:rect l="l" t="t" r="r" b="b"/>
            <a:pathLst>
              <a:path w="10928219" h="10928219">
                <a:moveTo>
                  <a:pt x="0" y="0"/>
                </a:moveTo>
                <a:lnTo>
                  <a:pt x="10928219" y="0"/>
                </a:lnTo>
                <a:lnTo>
                  <a:pt x="10928219" y="10928218"/>
                </a:lnTo>
                <a:lnTo>
                  <a:pt x="0" y="109282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3" name="Freeform 13"/>
          <p:cNvSpPr/>
          <p:nvPr/>
        </p:nvSpPr>
        <p:spPr>
          <a:xfrm>
            <a:off x="17470639" y="-5044579"/>
            <a:ext cx="12934077" cy="13028832"/>
          </a:xfrm>
          <a:custGeom>
            <a:avLst/>
            <a:gdLst/>
            <a:ahLst/>
            <a:cxnLst/>
            <a:rect l="l" t="t" r="r" b="b"/>
            <a:pathLst>
              <a:path w="12934077" h="13028832">
                <a:moveTo>
                  <a:pt x="0" y="0"/>
                </a:moveTo>
                <a:lnTo>
                  <a:pt x="12934076" y="0"/>
                </a:lnTo>
                <a:lnTo>
                  <a:pt x="12934076" y="13028832"/>
                </a:lnTo>
                <a:lnTo>
                  <a:pt x="0" y="130288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 0"/>
          <p:cNvSpPr/>
          <p:nvPr/>
        </p:nvSpPr>
        <p:spPr>
          <a:xfrm>
            <a:off x="793790" y="919021"/>
            <a:ext cx="4516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8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Identifying Specific Instances</a:t>
            </a:r>
            <a:endParaRPr lang="en-US" sz="2800" dirty="0">
              <a:latin typeface="Neue Machina" panose="020B0604020202020204" charset="0"/>
            </a:endParaRPr>
          </a:p>
        </p:txBody>
      </p:sp>
      <p:sp>
        <p:nvSpPr>
          <p:cNvPr id="17" name="Text 1"/>
          <p:cNvSpPr/>
          <p:nvPr/>
        </p:nvSpPr>
        <p:spPr>
          <a:xfrm>
            <a:off x="793790" y="1559481"/>
            <a:ext cx="9947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n-US" sz="445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Example 2: Existential Quantification</a:t>
            </a:r>
            <a:endParaRPr lang="en-US" sz="4450" dirty="0">
              <a:latin typeface="Neue Machina" panose="020B0604020202020204" charset="0"/>
            </a:endParaRPr>
          </a:p>
        </p:txBody>
      </p:sp>
      <p:sp>
        <p:nvSpPr>
          <p:cNvPr id="18" name="Text 2"/>
          <p:cNvSpPr/>
          <p:nvPr/>
        </p:nvSpPr>
        <p:spPr>
          <a:xfrm>
            <a:off x="830961" y="2805882"/>
            <a:ext cx="636008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450"/>
              </a:lnSpc>
            </a:pPr>
            <a:r>
              <a:rPr lang="en-US" sz="40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"There exists a student who is tall."</a:t>
            </a:r>
            <a:endParaRPr lang="en-US" sz="4000" dirty="0">
              <a:latin typeface="Neue Machina" panose="020B0604020202020204" charset="0"/>
            </a:endParaRPr>
          </a:p>
        </p:txBody>
      </p:sp>
      <p:sp>
        <p:nvSpPr>
          <p:cNvPr id="19" name="Text 4"/>
          <p:cNvSpPr/>
          <p:nvPr/>
        </p:nvSpPr>
        <p:spPr>
          <a:xfrm>
            <a:off x="613491" y="4110871"/>
            <a:ext cx="941088" cy="5478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0" name="Text 5"/>
          <p:cNvSpPr/>
          <p:nvPr/>
        </p:nvSpPr>
        <p:spPr>
          <a:xfrm>
            <a:off x="613912" y="46402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Define Predicates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1" name="Text 6"/>
          <p:cNvSpPr/>
          <p:nvPr/>
        </p:nvSpPr>
        <p:spPr>
          <a:xfrm>
            <a:off x="616844" y="5415791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S(x): "x is a student"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2" name="Text 7"/>
          <p:cNvSpPr/>
          <p:nvPr/>
        </p:nvSpPr>
        <p:spPr>
          <a:xfrm>
            <a:off x="616844" y="6039658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T(x): "x is tall"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3" name="Text 8"/>
          <p:cNvSpPr/>
          <p:nvPr/>
        </p:nvSpPr>
        <p:spPr>
          <a:xfrm>
            <a:off x="5508767" y="4110871"/>
            <a:ext cx="2277070" cy="1626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</a:t>
            </a:r>
            <a:r>
              <a:rPr lang="en-US" sz="3200" dirty="0">
                <a:solidFill>
                  <a:srgbClr val="DCD7E5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2</a:t>
            </a:r>
            <a:endParaRPr lang="en-US" sz="3200" dirty="0"/>
          </a:p>
        </p:txBody>
      </p:sp>
      <p:sp>
        <p:nvSpPr>
          <p:cNvPr id="24" name="Text 9"/>
          <p:cNvSpPr/>
          <p:nvPr/>
        </p:nvSpPr>
        <p:spPr>
          <a:xfrm>
            <a:off x="5508767" y="4614947"/>
            <a:ext cx="41746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Formulate Logical Expression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5" name="Text 10"/>
          <p:cNvSpPr/>
          <p:nvPr/>
        </p:nvSpPr>
        <p:spPr>
          <a:xfrm>
            <a:off x="5550791" y="5496019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∃x (S(x) ∧ T(x))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6" name="Text 11"/>
          <p:cNvSpPr/>
          <p:nvPr/>
        </p:nvSpPr>
        <p:spPr>
          <a:xfrm>
            <a:off x="11958735" y="4110871"/>
            <a:ext cx="844066" cy="529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0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 Light" pitchFamily="34" charset="-122"/>
                <a:cs typeface="Montserrat Light" pitchFamily="34" charset="-120"/>
              </a:rPr>
              <a:t>3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7" name="Text 12"/>
          <p:cNvSpPr/>
          <p:nvPr/>
        </p:nvSpPr>
        <p:spPr>
          <a:xfrm>
            <a:off x="11958735" y="46587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Interpret Meaning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8" name="Text 13"/>
          <p:cNvSpPr/>
          <p:nvPr/>
        </p:nvSpPr>
        <p:spPr>
          <a:xfrm>
            <a:off x="11958735" y="5577364"/>
            <a:ext cx="49106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There is at least one x such that x is a student AND x is tall.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9" name="Text 14"/>
          <p:cNvSpPr/>
          <p:nvPr/>
        </p:nvSpPr>
        <p:spPr>
          <a:xfrm>
            <a:off x="11969251" y="6617434"/>
            <a:ext cx="47206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This implies that among all individuals, there is at least one who satisfies both conditions simultaneously.</a:t>
            </a:r>
            <a:endParaRPr lang="en-US" sz="2800" dirty="0">
              <a:latin typeface="IBM Plex Sans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11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54607">
            <a:off x="-677526" y="-3032336"/>
            <a:ext cx="14986279" cy="14986279"/>
          </a:xfrm>
          <a:custGeom>
            <a:avLst/>
            <a:gdLst/>
            <a:ahLst/>
            <a:cxnLst/>
            <a:rect l="l" t="t" r="r" b="b"/>
            <a:pathLst>
              <a:path w="14986279" h="14986279">
                <a:moveTo>
                  <a:pt x="0" y="0"/>
                </a:moveTo>
                <a:lnTo>
                  <a:pt x="14986280" y="0"/>
                </a:lnTo>
                <a:lnTo>
                  <a:pt x="14986280" y="14986279"/>
                </a:lnTo>
                <a:lnTo>
                  <a:pt x="0" y="149862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6854607">
            <a:off x="1896782" y="-3868017"/>
            <a:ext cx="14497423" cy="14497423"/>
          </a:xfrm>
          <a:custGeom>
            <a:avLst/>
            <a:gdLst/>
            <a:ahLst/>
            <a:cxnLst/>
            <a:rect l="l" t="t" r="r" b="b"/>
            <a:pathLst>
              <a:path w="14497423" h="14497423">
                <a:moveTo>
                  <a:pt x="0" y="0"/>
                </a:moveTo>
                <a:lnTo>
                  <a:pt x="14497423" y="0"/>
                </a:lnTo>
                <a:lnTo>
                  <a:pt x="14497423" y="14497424"/>
                </a:lnTo>
                <a:lnTo>
                  <a:pt x="0" y="1449742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6854607">
            <a:off x="5554966" y="-7352406"/>
            <a:ext cx="17771659" cy="17771659"/>
          </a:xfrm>
          <a:custGeom>
            <a:avLst/>
            <a:gdLst/>
            <a:ahLst/>
            <a:cxnLst/>
            <a:rect l="l" t="t" r="r" b="b"/>
            <a:pathLst>
              <a:path w="17771659" h="17771659">
                <a:moveTo>
                  <a:pt x="0" y="0"/>
                </a:moveTo>
                <a:lnTo>
                  <a:pt x="17771659" y="0"/>
                </a:lnTo>
                <a:lnTo>
                  <a:pt x="17771659" y="17771659"/>
                </a:lnTo>
                <a:lnTo>
                  <a:pt x="0" y="177716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9113723" y="1452731"/>
            <a:ext cx="619618" cy="638184"/>
          </a:xfrm>
          <a:custGeom>
            <a:avLst/>
            <a:gdLst/>
            <a:ahLst/>
            <a:cxnLst/>
            <a:rect l="l" t="t" r="r" b="b"/>
            <a:pathLst>
              <a:path w="619618" h="638184">
                <a:moveTo>
                  <a:pt x="0" y="0"/>
                </a:moveTo>
                <a:lnTo>
                  <a:pt x="619619" y="0"/>
                </a:lnTo>
                <a:lnTo>
                  <a:pt x="619619" y="638184"/>
                </a:lnTo>
                <a:lnTo>
                  <a:pt x="0" y="6381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5400000">
            <a:off x="8964930" y="8399999"/>
            <a:ext cx="358140" cy="1358462"/>
          </a:xfrm>
          <a:custGeom>
            <a:avLst/>
            <a:gdLst/>
            <a:ahLst/>
            <a:cxnLst/>
            <a:rect l="l" t="t" r="r" b="b"/>
            <a:pathLst>
              <a:path w="358140" h="1358462">
                <a:moveTo>
                  <a:pt x="0" y="0"/>
                </a:moveTo>
                <a:lnTo>
                  <a:pt x="358140" y="0"/>
                </a:lnTo>
                <a:lnTo>
                  <a:pt x="358140" y="1358462"/>
                </a:lnTo>
                <a:lnTo>
                  <a:pt x="0" y="13584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 0"/>
          <p:cNvSpPr/>
          <p:nvPr/>
        </p:nvSpPr>
        <p:spPr>
          <a:xfrm>
            <a:off x="469106" y="368618"/>
            <a:ext cx="1677472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A Complex Scenario</a:t>
            </a:r>
            <a:endParaRPr lang="en-US" sz="2800" dirty="0">
              <a:latin typeface="Neue Machina" panose="020B0604020202020204" charset="0"/>
            </a:endParaRPr>
          </a:p>
        </p:txBody>
      </p:sp>
      <p:sp>
        <p:nvSpPr>
          <p:cNvPr id="30" name="Text 1"/>
          <p:cNvSpPr/>
          <p:nvPr/>
        </p:nvSpPr>
        <p:spPr>
          <a:xfrm>
            <a:off x="469106" y="711875"/>
            <a:ext cx="3656409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8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Conversion Challenge</a:t>
            </a:r>
            <a:endParaRPr lang="en-US" sz="2800" dirty="0">
              <a:latin typeface="Neue Machina" panose="020B0604020202020204" charset="0"/>
            </a:endParaRPr>
          </a:p>
        </p:txBody>
      </p:sp>
      <p:sp>
        <p:nvSpPr>
          <p:cNvPr id="31" name="Text 2"/>
          <p:cNvSpPr/>
          <p:nvPr/>
        </p:nvSpPr>
        <p:spPr>
          <a:xfrm>
            <a:off x="344129" y="1533423"/>
            <a:ext cx="6346508" cy="3351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800" dirty="0">
                <a:solidFill>
                  <a:srgbClr val="A9F00F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"Nobody except </a:t>
            </a:r>
            <a:r>
              <a:rPr lang="en-US" sz="2800" dirty="0" smtClean="0">
                <a:solidFill>
                  <a:srgbClr val="A9F00F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Rohan </a:t>
            </a:r>
            <a:r>
              <a:rPr lang="en-US" sz="2800" dirty="0">
                <a:solidFill>
                  <a:srgbClr val="A9F00F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and </a:t>
            </a:r>
            <a:r>
              <a:rPr lang="en-US" sz="2800" dirty="0" smtClean="0">
                <a:solidFill>
                  <a:srgbClr val="A9F00F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Salman </a:t>
            </a:r>
            <a:r>
              <a:rPr lang="en-US" sz="2800" dirty="0">
                <a:solidFill>
                  <a:srgbClr val="A9F00F"/>
                </a:solidFill>
                <a:latin typeface="IBM Plex Sans Condensed" panose="020B0604020202020204" charset="0"/>
                <a:ea typeface="Montserrat" pitchFamily="34" charset="-122"/>
                <a:cs typeface="Montserrat" pitchFamily="34" charset="-120"/>
              </a:rPr>
              <a:t>is walking home."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32" name="Text 3"/>
          <p:cNvSpPr/>
          <p:nvPr/>
        </p:nvSpPr>
        <p:spPr>
          <a:xfrm>
            <a:off x="469104" y="2438431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Domain: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all people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33" name="Text 4"/>
          <p:cNvSpPr/>
          <p:nvPr/>
        </p:nvSpPr>
        <p:spPr>
          <a:xfrm>
            <a:off x="469104" y="2947867"/>
            <a:ext cx="6682621" cy="37172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Constants: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R</a:t>
            </a:r>
            <a:r>
              <a:rPr lang="en-US" sz="2800" dirty="0" smtClean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= Rohan,S=Salman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34" name="Text 5"/>
          <p:cNvSpPr/>
          <p:nvPr/>
        </p:nvSpPr>
        <p:spPr>
          <a:xfrm>
            <a:off x="469105" y="3435575"/>
            <a:ext cx="6682621" cy="214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Predicate: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2800" dirty="0" smtClean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P(x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): "x is walking home</a:t>
            </a:r>
            <a:r>
              <a:rPr lang="en-US" sz="105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"</a:t>
            </a:r>
            <a:endParaRPr lang="en-US" sz="1050" dirty="0">
              <a:latin typeface="IBM Plex Sans Condensed" panose="020B0604020202020204" charset="0"/>
            </a:endParaRPr>
          </a:p>
        </p:txBody>
      </p:sp>
      <p:pic>
        <p:nvPicPr>
          <p:cNvPr id="35" name="Image 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0" y="3960885"/>
            <a:ext cx="7540942" cy="7575856"/>
          </a:xfrm>
          <a:prstGeom prst="rect">
            <a:avLst/>
          </a:prstGeom>
        </p:spPr>
      </p:pic>
      <p:sp>
        <p:nvSpPr>
          <p:cNvPr id="36" name="Text 7"/>
          <p:cNvSpPr/>
          <p:nvPr/>
        </p:nvSpPr>
        <p:spPr>
          <a:xfrm>
            <a:off x="10013377" y="1777252"/>
            <a:ext cx="3085386" cy="7249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3600" dirty="0">
                <a:solidFill>
                  <a:srgbClr val="FFFFFF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Logical Expression</a:t>
            </a:r>
            <a:endParaRPr lang="en-US" sz="3600" dirty="0">
              <a:latin typeface="Neue Machina" panose="020B0604020202020204" charset="0"/>
            </a:endParaRPr>
          </a:p>
        </p:txBody>
      </p:sp>
      <p:sp>
        <p:nvSpPr>
          <p:cNvPr id="37" name="Text 9"/>
          <p:cNvSpPr/>
          <p:nvPr/>
        </p:nvSpPr>
        <p:spPr>
          <a:xfrm>
            <a:off x="9175533" y="3843940"/>
            <a:ext cx="1675686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Meaning</a:t>
            </a:r>
            <a:endParaRPr lang="en-US" sz="3600" dirty="0">
              <a:latin typeface="Neue Machina" panose="020B0604020202020204" charset="0"/>
            </a:endParaRPr>
          </a:p>
        </p:txBody>
      </p:sp>
      <p:sp>
        <p:nvSpPr>
          <p:cNvPr id="42" name="Text 13"/>
          <p:cNvSpPr/>
          <p:nvPr/>
        </p:nvSpPr>
        <p:spPr>
          <a:xfrm>
            <a:off x="9113723" y="4431687"/>
            <a:ext cx="8802436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3200" dirty="0" smtClean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If someone is walking home , then that someone is either Rohan or Salman .This statement strictly limits the set of people walking home to only these two individuals.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45" name="Text 8"/>
          <p:cNvSpPr/>
          <p:nvPr/>
        </p:nvSpPr>
        <p:spPr>
          <a:xfrm>
            <a:off x="10013377" y="2712173"/>
            <a:ext cx="6666786" cy="1109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∀x </a:t>
            </a:r>
            <a:r>
              <a:rPr lang="en-US" sz="2800" dirty="0" smtClean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(P(x</a:t>
            </a:r>
            <a:r>
              <a:rPr lang="en-US" sz="2800" dirty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) → (x = </a:t>
            </a:r>
            <a:r>
              <a:rPr lang="en-US" sz="2800" dirty="0" smtClean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R </a:t>
            </a:r>
            <a:r>
              <a:rPr lang="en-US" sz="2800" dirty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∨ x = </a:t>
            </a:r>
            <a:r>
              <a:rPr lang="en-US" sz="2800" dirty="0" smtClean="0">
                <a:solidFill>
                  <a:srgbClr val="FFFFF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S))</a:t>
            </a:r>
            <a:endParaRPr lang="en-US" sz="2800" dirty="0">
              <a:latin typeface="IBM Plex Sans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2" grpId="0" animBg="1"/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45660">
            <a:off x="-4384488" y="1352383"/>
            <a:ext cx="18362913" cy="18362913"/>
          </a:xfrm>
          <a:custGeom>
            <a:avLst/>
            <a:gdLst/>
            <a:ahLst/>
            <a:cxnLst/>
            <a:rect l="l" t="t" r="r" b="b"/>
            <a:pathLst>
              <a:path w="18362913" h="18362913">
                <a:moveTo>
                  <a:pt x="0" y="0"/>
                </a:moveTo>
                <a:lnTo>
                  <a:pt x="18362913" y="0"/>
                </a:lnTo>
                <a:lnTo>
                  <a:pt x="18362913" y="18362912"/>
                </a:lnTo>
                <a:lnTo>
                  <a:pt x="0" y="18362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245660">
            <a:off x="-7279543" y="5559158"/>
            <a:ext cx="17771659" cy="17771659"/>
          </a:xfrm>
          <a:custGeom>
            <a:avLst/>
            <a:gdLst/>
            <a:ahLst/>
            <a:cxnLst/>
            <a:rect l="l" t="t" r="r" b="b"/>
            <a:pathLst>
              <a:path w="17771659" h="17771659">
                <a:moveTo>
                  <a:pt x="0" y="0"/>
                </a:moveTo>
                <a:lnTo>
                  <a:pt x="17771659" y="0"/>
                </a:lnTo>
                <a:lnTo>
                  <a:pt x="17771659" y="17771659"/>
                </a:lnTo>
                <a:lnTo>
                  <a:pt x="0" y="177716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0" y="-1"/>
            <a:ext cx="6858000" cy="10287001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609600" y="1229273"/>
            <a:ext cx="5062410" cy="371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Reverse Engineering Logic</a:t>
            </a:r>
            <a:endParaRPr lang="en-US" sz="2200" dirty="0">
              <a:latin typeface="Neue Machina" panose="020B0604020202020204" charset="0"/>
            </a:endParaRPr>
          </a:p>
        </p:txBody>
      </p:sp>
      <p:sp>
        <p:nvSpPr>
          <p:cNvPr id="21" name="Text 1"/>
          <p:cNvSpPr/>
          <p:nvPr/>
        </p:nvSpPr>
        <p:spPr>
          <a:xfrm>
            <a:off x="609600" y="1870921"/>
            <a:ext cx="10078766" cy="14858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From Logical Expression Back to English</a:t>
            </a:r>
            <a:endParaRPr lang="en-US" sz="4450" dirty="0">
              <a:latin typeface="Neue Machina" panose="020B0604020202020204" charset="0"/>
            </a:endParaRPr>
          </a:p>
        </p:txBody>
      </p:sp>
      <p:sp>
        <p:nvSpPr>
          <p:cNvPr id="22" name="Text 2"/>
          <p:cNvSpPr/>
          <p:nvPr/>
        </p:nvSpPr>
        <p:spPr>
          <a:xfrm>
            <a:off x="609600" y="4402832"/>
            <a:ext cx="4670318" cy="74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Example 1: Universal Statement</a:t>
            </a:r>
            <a:endParaRPr lang="en-US" sz="3200" dirty="0">
              <a:latin typeface="Neue Machina" panose="020B0604020202020204" charset="0"/>
            </a:endParaRPr>
          </a:p>
        </p:txBody>
      </p:sp>
      <p:sp>
        <p:nvSpPr>
          <p:cNvPr id="23" name="Text 3"/>
          <p:cNvSpPr/>
          <p:nvPr/>
        </p:nvSpPr>
        <p:spPr>
          <a:xfrm>
            <a:off x="609600" y="5751069"/>
            <a:ext cx="4376886" cy="7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Logical: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∀x (Student(x) → Human(x))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4" name="Text 4"/>
          <p:cNvSpPr/>
          <p:nvPr/>
        </p:nvSpPr>
        <p:spPr>
          <a:xfrm>
            <a:off x="609600" y="6744262"/>
            <a:ext cx="4376886" cy="7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Translate: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"For every x, if x is a student, then x is human."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5" name="Text 5"/>
          <p:cNvSpPr/>
          <p:nvPr/>
        </p:nvSpPr>
        <p:spPr>
          <a:xfrm>
            <a:off x="609600" y="8351285"/>
            <a:ext cx="4376886" cy="7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Natural English: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"</a:t>
            </a:r>
            <a:r>
              <a:rPr lang="en-US" sz="2800" dirty="0">
                <a:solidFill>
                  <a:srgbClr val="A9F00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All students are human.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6" name="Text 6"/>
          <p:cNvSpPr/>
          <p:nvPr/>
        </p:nvSpPr>
        <p:spPr>
          <a:xfrm>
            <a:off x="5388082" y="4426528"/>
            <a:ext cx="4670318" cy="74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F2F0F4"/>
                </a:solidFill>
                <a:latin typeface="Neue Machina" panose="020B0604020202020204" charset="0"/>
                <a:ea typeface="Montserrat" pitchFamily="34" charset="-122"/>
                <a:cs typeface="Montserrat" pitchFamily="34" charset="-120"/>
              </a:rPr>
              <a:t>Example 2: Existential Statement</a:t>
            </a:r>
            <a:endParaRPr lang="en-US" sz="3200" dirty="0">
              <a:latin typeface="Neue Machina" panose="020B0604020202020204" charset="0"/>
            </a:endParaRPr>
          </a:p>
        </p:txBody>
      </p:sp>
      <p:sp>
        <p:nvSpPr>
          <p:cNvPr id="27" name="Text 7"/>
          <p:cNvSpPr/>
          <p:nvPr/>
        </p:nvSpPr>
        <p:spPr>
          <a:xfrm>
            <a:off x="5388082" y="5751069"/>
            <a:ext cx="4376886" cy="380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32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Logical: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∃x (Prime(x) </a:t>
            </a:r>
            <a:r>
              <a:rPr lang="en-US" sz="3200" dirty="0" smtClean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∧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3200" dirty="0" smtClean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</a:t>
            </a:r>
            <a:r>
              <a:rPr lang="en-US" sz="32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Even(x))</a:t>
            </a:r>
            <a:endParaRPr lang="en-US" sz="3200" dirty="0">
              <a:latin typeface="IBM Plex Sans Condensed" panose="020B0604020202020204" charset="0"/>
            </a:endParaRPr>
          </a:p>
        </p:txBody>
      </p:sp>
      <p:sp>
        <p:nvSpPr>
          <p:cNvPr id="28" name="Text 8"/>
          <p:cNvSpPr/>
          <p:nvPr/>
        </p:nvSpPr>
        <p:spPr>
          <a:xfrm>
            <a:off x="5397914" y="6744434"/>
            <a:ext cx="4376886" cy="114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Translate: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"There exists an x such that x is prime and x is even."</a:t>
            </a:r>
            <a:endParaRPr lang="en-US" sz="2800" dirty="0">
              <a:latin typeface="IBM Plex Sans Condensed" panose="020B0604020202020204" charset="0"/>
            </a:endParaRPr>
          </a:p>
        </p:txBody>
      </p:sp>
      <p:sp>
        <p:nvSpPr>
          <p:cNvPr id="29" name="Text 9"/>
          <p:cNvSpPr/>
          <p:nvPr/>
        </p:nvSpPr>
        <p:spPr>
          <a:xfrm>
            <a:off x="5353943" y="8277135"/>
            <a:ext cx="4376886" cy="760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 b="1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Natural English: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 "</a:t>
            </a:r>
            <a:r>
              <a:rPr lang="en-US" sz="2800" dirty="0">
                <a:solidFill>
                  <a:srgbClr val="A9F00F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There is a prime number that is even.</a:t>
            </a:r>
            <a:r>
              <a:rPr lang="en-US" sz="2800" dirty="0">
                <a:solidFill>
                  <a:srgbClr val="DCD7E5"/>
                </a:solidFill>
                <a:latin typeface="IBM Plex Sans Condensed" panose="020B0604020202020204" charset="0"/>
                <a:ea typeface="Heebo Light" pitchFamily="34" charset="-122"/>
                <a:cs typeface="Heebo Light" pitchFamily="34" charset="-120"/>
              </a:rPr>
              <a:t>"</a:t>
            </a:r>
            <a:endParaRPr lang="en-US" sz="2800" dirty="0">
              <a:latin typeface="IBM Plex Sans Condensed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068" y="-2171294"/>
            <a:ext cx="14629588" cy="14629588"/>
          </a:xfrm>
          <a:custGeom>
            <a:avLst/>
            <a:gdLst/>
            <a:ahLst/>
            <a:cxnLst/>
            <a:rect l="l" t="t" r="r" b="b"/>
            <a:pathLst>
              <a:path w="14629588" h="14629588">
                <a:moveTo>
                  <a:pt x="0" y="0"/>
                </a:moveTo>
                <a:lnTo>
                  <a:pt x="14629588" y="0"/>
                </a:lnTo>
                <a:lnTo>
                  <a:pt x="14629588" y="14629588"/>
                </a:lnTo>
                <a:lnTo>
                  <a:pt x="0" y="146295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787840" y="339822"/>
            <a:ext cx="13302298" cy="13302298"/>
          </a:xfrm>
          <a:custGeom>
            <a:avLst/>
            <a:gdLst/>
            <a:ahLst/>
            <a:cxnLst/>
            <a:rect l="l" t="t" r="r" b="b"/>
            <a:pathLst>
              <a:path w="13302298" h="13302298">
                <a:moveTo>
                  <a:pt x="0" y="0"/>
                </a:moveTo>
                <a:lnTo>
                  <a:pt x="13302299" y="0"/>
                </a:lnTo>
                <a:lnTo>
                  <a:pt x="13302299" y="13302299"/>
                </a:lnTo>
                <a:lnTo>
                  <a:pt x="0" y="13302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5000"/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39996" y="557572"/>
            <a:ext cx="888535" cy="777064"/>
          </a:xfrm>
          <a:custGeom>
            <a:avLst/>
            <a:gdLst/>
            <a:ahLst/>
            <a:cxnLst/>
            <a:rect l="l" t="t" r="r" b="b"/>
            <a:pathLst>
              <a:path w="888535" h="777064">
                <a:moveTo>
                  <a:pt x="0" y="0"/>
                </a:moveTo>
                <a:lnTo>
                  <a:pt x="888535" y="0"/>
                </a:lnTo>
                <a:lnTo>
                  <a:pt x="888535" y="777064"/>
                </a:lnTo>
                <a:lnTo>
                  <a:pt x="0" y="7770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85978" y="2579991"/>
            <a:ext cx="15283373" cy="3231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endParaRPr lang="en-US" sz="3600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Predicates and quantifiers bring clarity to logical reasoning.</a:t>
            </a:r>
          </a:p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endParaRPr lang="en-US" sz="3600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They allow conversion between natural language and logical form.</a:t>
            </a:r>
          </a:p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endParaRPr lang="en-US" sz="3600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514350" indent="-514350">
              <a:lnSpc>
                <a:spcPts val="419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00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Widely used in mathematics, computer science, and Al</a:t>
            </a:r>
            <a:r>
              <a:rPr lang="en-US" sz="2999" dirty="0">
                <a:solidFill>
                  <a:srgbClr val="FFFFFF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.</a:t>
            </a:r>
            <a:endParaRPr lang="en-US" sz="2999" dirty="0">
              <a:solidFill>
                <a:srgbClr val="FFFFFF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1" name="TextBox 8"/>
          <p:cNvSpPr txBox="1"/>
          <p:nvPr/>
        </p:nvSpPr>
        <p:spPr>
          <a:xfrm>
            <a:off x="1485978" y="783615"/>
            <a:ext cx="15283373" cy="579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5400" dirty="0" smtClean="0">
                <a:solidFill>
                  <a:srgbClr val="FFFFFF"/>
                </a:solidFill>
                <a:latin typeface="Neue Machina" panose="020B0604020202020204" charset="0"/>
                <a:ea typeface="IBM Plex Sans Condensed"/>
                <a:cs typeface="IBM Plex Sans Condensed"/>
                <a:sym typeface="IBM Plex Sans Condensed"/>
              </a:rPr>
              <a:t>Conclusion</a:t>
            </a:r>
            <a:endParaRPr lang="en-US" sz="5400" dirty="0">
              <a:solidFill>
                <a:srgbClr val="FFFFFF"/>
              </a:solidFill>
              <a:latin typeface="Neue Machina" panose="020B0604020202020204" charset="0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040257">
            <a:off x="-3647533" y="-1217865"/>
            <a:ext cx="18622487" cy="18622487"/>
          </a:xfrm>
          <a:custGeom>
            <a:avLst/>
            <a:gdLst/>
            <a:ahLst/>
            <a:cxnLst/>
            <a:rect l="l" t="t" r="r" b="b"/>
            <a:pathLst>
              <a:path w="18622487" h="18622487">
                <a:moveTo>
                  <a:pt x="0" y="0"/>
                </a:moveTo>
                <a:lnTo>
                  <a:pt x="18622486" y="0"/>
                </a:lnTo>
                <a:lnTo>
                  <a:pt x="18622486" y="18622487"/>
                </a:lnTo>
                <a:lnTo>
                  <a:pt x="0" y="18622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4040257">
            <a:off x="-1307704" y="-1736997"/>
            <a:ext cx="15641060" cy="15641060"/>
          </a:xfrm>
          <a:custGeom>
            <a:avLst/>
            <a:gdLst/>
            <a:ahLst/>
            <a:cxnLst/>
            <a:rect l="l" t="t" r="r" b="b"/>
            <a:pathLst>
              <a:path w="15641060" h="15641060">
                <a:moveTo>
                  <a:pt x="0" y="0"/>
                </a:moveTo>
                <a:lnTo>
                  <a:pt x="15641060" y="0"/>
                </a:lnTo>
                <a:lnTo>
                  <a:pt x="15641060" y="15641061"/>
                </a:lnTo>
                <a:lnTo>
                  <a:pt x="0" y="15641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040257">
            <a:off x="436199" y="-5081155"/>
            <a:ext cx="15083864" cy="15083864"/>
          </a:xfrm>
          <a:custGeom>
            <a:avLst/>
            <a:gdLst/>
            <a:ahLst/>
            <a:cxnLst/>
            <a:rect l="l" t="t" r="r" b="b"/>
            <a:pathLst>
              <a:path w="15083864" h="15083864">
                <a:moveTo>
                  <a:pt x="0" y="0"/>
                </a:moveTo>
                <a:lnTo>
                  <a:pt x="15083864" y="0"/>
                </a:lnTo>
                <a:lnTo>
                  <a:pt x="15083864" y="15083864"/>
                </a:lnTo>
                <a:lnTo>
                  <a:pt x="0" y="150838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243721" y="2840886"/>
            <a:ext cx="5705308" cy="230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0"/>
              </a:lnSpc>
              <a:spcBef>
                <a:spcPct val="0"/>
              </a:spcBef>
            </a:pPr>
            <a:r>
              <a:rPr lang="en-US" sz="13400" dirty="0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Thank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37154" y="4554386"/>
            <a:ext cx="4118443" cy="2307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60"/>
              </a:lnSpc>
              <a:spcBef>
                <a:spcPct val="0"/>
              </a:spcBef>
            </a:pPr>
            <a:r>
              <a:rPr lang="en-US" sz="13400" dirty="0">
                <a:solidFill>
                  <a:srgbClr val="FFFFFF"/>
                </a:solidFill>
                <a:latin typeface="Neue Machina Light"/>
                <a:ea typeface="Neue Machina Light"/>
                <a:cs typeface="Neue Machina Light"/>
                <a:sym typeface="Neue Machina Light"/>
              </a:rPr>
              <a:t>You</a:t>
            </a:r>
          </a:p>
        </p:txBody>
      </p:sp>
      <p:sp>
        <p:nvSpPr>
          <p:cNvPr id="11" name="Freeform 11"/>
          <p:cNvSpPr/>
          <p:nvPr/>
        </p:nvSpPr>
        <p:spPr>
          <a:xfrm rot="-5400000">
            <a:off x="8964930" y="8399999"/>
            <a:ext cx="358140" cy="1358462"/>
          </a:xfrm>
          <a:custGeom>
            <a:avLst/>
            <a:gdLst/>
            <a:ahLst/>
            <a:cxnLst/>
            <a:rect l="l" t="t" r="r" b="b"/>
            <a:pathLst>
              <a:path w="358140" h="1358462">
                <a:moveTo>
                  <a:pt x="0" y="0"/>
                </a:moveTo>
                <a:lnTo>
                  <a:pt x="358140" y="0"/>
                </a:lnTo>
                <a:lnTo>
                  <a:pt x="358140" y="1358462"/>
                </a:lnTo>
                <a:lnTo>
                  <a:pt x="0" y="1358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549</Words>
  <Application>Microsoft Office PowerPoint</Application>
  <PresentationFormat>Custom</PresentationFormat>
  <Paragraphs>88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1" baseType="lpstr">
      <vt:lpstr>Calibri</vt:lpstr>
      <vt:lpstr>Montserrat Light</vt:lpstr>
      <vt:lpstr>Heebo Light</vt:lpstr>
      <vt:lpstr>Times New Roman</vt:lpstr>
      <vt:lpstr>Montserrat</vt:lpstr>
      <vt:lpstr>Montserrat Bold</vt:lpstr>
      <vt:lpstr>Neue Machina</vt:lpstr>
      <vt:lpstr>Agrandir</vt:lpstr>
      <vt:lpstr>Arial</vt:lpstr>
      <vt:lpstr>Neue Machina Light</vt:lpstr>
      <vt:lpstr>IBM Plex Sans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Black Gradient Marketing Presentation</dc:title>
  <cp:lastModifiedBy>WALTON</cp:lastModifiedBy>
  <cp:revision>24</cp:revision>
  <dcterms:created xsi:type="dcterms:W3CDTF">2006-08-16T00:00:00Z</dcterms:created>
  <dcterms:modified xsi:type="dcterms:W3CDTF">2025-09-08T14:51:46Z</dcterms:modified>
  <dc:identifier>DAGyUoIvSWE</dc:identifier>
</cp:coreProperties>
</file>